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7" r:id="rId3"/>
    <p:sldId id="278" r:id="rId4"/>
    <p:sldId id="269" r:id="rId5"/>
    <p:sldId id="279" r:id="rId6"/>
    <p:sldId id="274" r:id="rId7"/>
    <p:sldId id="275" r:id="rId8"/>
    <p:sldId id="272" r:id="rId9"/>
    <p:sldId id="268" r:id="rId10"/>
    <p:sldId id="280" r:id="rId11"/>
  </p:sldIdLst>
  <p:sldSz cx="12188825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A3F9"/>
    <a:srgbClr val="A6D3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howGuides="1">
      <p:cViewPr varScale="1">
        <p:scale>
          <a:sx n="82" d="100"/>
          <a:sy n="82" d="100"/>
        </p:scale>
        <p:origin x="720" y="72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72" d="100"/>
          <a:sy n="72" d="100"/>
        </p:scale>
        <p:origin x="4146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83185A-2A53-4D8C-8F32-C845F2F70CBF}" type="doc">
      <dgm:prSet loTypeId="urn:microsoft.com/office/officeart/2005/8/layout/chevron2" loCatId="list" qsTypeId="urn:microsoft.com/office/officeart/2005/8/quickstyle/simple1" qsCatId="simple" csTypeId="urn:microsoft.com/office/officeart/2005/8/colors/accent0_1" csCatId="mainScheme" phldr="1"/>
      <dgm:spPr/>
      <dgm:t>
        <a:bodyPr rtlCol="0"/>
        <a:lstStyle/>
        <a:p>
          <a:pPr rtl="0"/>
          <a:endParaRPr lang="en-US"/>
        </a:p>
      </dgm:t>
    </dgm:pt>
    <dgm:pt modelId="{758CBA3A-9936-4C67-965C-A8DD3074879B}">
      <dgm:prSet phldrT="[Text]"/>
      <dgm:spPr>
        <a:solidFill>
          <a:srgbClr val="A6D3FC"/>
        </a:solidFill>
      </dgm:spPr>
      <dgm:t>
        <a:bodyPr rtlCol="0"/>
        <a:lstStyle/>
        <a:p>
          <a:pPr rtl="0"/>
          <a:r>
            <a:rPr lang="pt-BR" noProof="0" dirty="0"/>
            <a:t>A</a:t>
          </a:r>
        </a:p>
      </dgm:t>
      <dgm:extLst>
        <a:ext uri="{E40237B7-FDA0-4F09-8148-C483321AD2D9}">
          <dgm14:cNvPr xmlns:dgm14="http://schemas.microsoft.com/office/drawing/2010/diagram" id="0" name="" title="Group A"/>
        </a:ext>
      </dgm:extLst>
    </dgm:pt>
    <dgm:pt modelId="{39812E31-9C15-4A6C-B8B9-78CE6FB555B1}" type="parTrans" cxnId="{F717B596-7122-4C3F-9238-14763508386B}">
      <dgm:prSet/>
      <dgm:spPr/>
      <dgm:t>
        <a:bodyPr rtlCol="0"/>
        <a:lstStyle/>
        <a:p>
          <a:pPr rtl="0"/>
          <a:endParaRPr lang="pt-BR" noProof="0" dirty="0"/>
        </a:p>
      </dgm:t>
    </dgm:pt>
    <dgm:pt modelId="{290E9CBE-1634-47AD-B973-508944073D35}" type="sibTrans" cxnId="{F717B596-7122-4C3F-9238-14763508386B}">
      <dgm:prSet/>
      <dgm:spPr/>
      <dgm:t>
        <a:bodyPr rtlCol="0"/>
        <a:lstStyle/>
        <a:p>
          <a:pPr rtl="0"/>
          <a:endParaRPr lang="pt-BR" noProof="0" dirty="0"/>
        </a:p>
      </dgm:t>
    </dgm:pt>
    <dgm:pt modelId="{E90264E4-81CE-47E1-80E3-2624D8E5DFEE}">
      <dgm:prSet phldrT="[Text]"/>
      <dgm:spPr>
        <a:solidFill>
          <a:srgbClr val="0070C0">
            <a:alpha val="90000"/>
          </a:srgbClr>
        </a:solidFill>
      </dgm:spPr>
      <dgm:t>
        <a:bodyPr/>
        <a:lstStyle/>
        <a:p>
          <a:pPr algn="just"/>
          <a:r>
            <a:rPr lang="pt-BR" noProof="0" dirty="0">
              <a:solidFill>
                <a:schemeClr val="tx2"/>
              </a:solidFill>
            </a:rPr>
            <a:t>Este trabalho realizou-se no curso de Linguagem de Programação e Algoritmo Python no Instituto Federal do Amazonas (IFAM), financiado pelo projeto CITHA, em forma de proposta de projeto para a finalização do curso.</a:t>
          </a:r>
        </a:p>
      </dgm:t>
      <dgm:extLst>
        <a:ext uri="{E40237B7-FDA0-4F09-8148-C483321AD2D9}">
          <dgm14:cNvPr xmlns:dgm14="http://schemas.microsoft.com/office/drawing/2010/diagram" id="0" name="" title="Task 1 and task 2 under group A"/>
        </a:ext>
      </dgm:extLst>
    </dgm:pt>
    <dgm:pt modelId="{79881485-DDC4-4A70-AA7E-393B9FD5747B}" type="parTrans" cxnId="{F3B89C52-602F-49F7-B10E-F3B64BCDF706}">
      <dgm:prSet/>
      <dgm:spPr/>
      <dgm:t>
        <a:bodyPr rtlCol="0"/>
        <a:lstStyle/>
        <a:p>
          <a:pPr rtl="0"/>
          <a:endParaRPr lang="pt-BR" noProof="0" dirty="0"/>
        </a:p>
      </dgm:t>
    </dgm:pt>
    <dgm:pt modelId="{F41EE2E3-AB57-4E33-8FAD-2DCFFB467FDC}" type="sibTrans" cxnId="{F3B89C52-602F-49F7-B10E-F3B64BCDF706}">
      <dgm:prSet/>
      <dgm:spPr/>
      <dgm:t>
        <a:bodyPr rtlCol="0"/>
        <a:lstStyle/>
        <a:p>
          <a:pPr rtl="0"/>
          <a:endParaRPr lang="pt-BR" noProof="0" dirty="0"/>
        </a:p>
      </dgm:t>
    </dgm:pt>
    <dgm:pt modelId="{15031D9C-993C-4715-A26F-56D8831933EB}">
      <dgm:prSet phldrT="[Text]"/>
      <dgm:spPr>
        <a:solidFill>
          <a:srgbClr val="A6D3FC"/>
        </a:solidFill>
      </dgm:spPr>
      <dgm:t>
        <a:bodyPr rtlCol="0"/>
        <a:lstStyle/>
        <a:p>
          <a:pPr rtl="0"/>
          <a:r>
            <a:rPr lang="pt-BR" noProof="0" dirty="0"/>
            <a:t>B</a:t>
          </a:r>
        </a:p>
      </dgm:t>
      <dgm:extLst>
        <a:ext uri="{E40237B7-FDA0-4F09-8148-C483321AD2D9}">
          <dgm14:cNvPr xmlns:dgm14="http://schemas.microsoft.com/office/drawing/2010/diagram" id="0" name="" title="Group B"/>
        </a:ext>
      </dgm:extLst>
    </dgm:pt>
    <dgm:pt modelId="{77530735-8AD3-469C-AEC2-B5B17A08AF65}" type="parTrans" cxnId="{C8C2ADA0-316E-46E3-A4D5-49BD4A9A4B0B}">
      <dgm:prSet/>
      <dgm:spPr/>
      <dgm:t>
        <a:bodyPr rtlCol="0"/>
        <a:lstStyle/>
        <a:p>
          <a:pPr rtl="0"/>
          <a:endParaRPr lang="pt-BR" noProof="0" dirty="0"/>
        </a:p>
      </dgm:t>
    </dgm:pt>
    <dgm:pt modelId="{FB1D36D5-798A-40AA-91C3-3F3E5AF1A86F}" type="sibTrans" cxnId="{C8C2ADA0-316E-46E3-A4D5-49BD4A9A4B0B}">
      <dgm:prSet/>
      <dgm:spPr/>
      <dgm:t>
        <a:bodyPr rtlCol="0"/>
        <a:lstStyle/>
        <a:p>
          <a:pPr rtl="0"/>
          <a:endParaRPr lang="pt-BR" noProof="0" dirty="0"/>
        </a:p>
      </dgm:t>
    </dgm:pt>
    <dgm:pt modelId="{07B93839-AE15-473C-B47B-27FA5DBEE4E9}">
      <dgm:prSet phldrT="[Text]"/>
      <dgm:spPr>
        <a:solidFill>
          <a:srgbClr val="45A3F9">
            <a:alpha val="89804"/>
          </a:srgbClr>
        </a:solidFill>
      </dgm:spPr>
      <dgm:t>
        <a:bodyPr/>
        <a:lstStyle/>
        <a:p>
          <a:pPr algn="just"/>
          <a:r>
            <a:rPr lang="pt-BR" dirty="0">
              <a:solidFill>
                <a:schemeClr val="tx2"/>
              </a:solidFill>
            </a:rPr>
            <a:t>A pesquisa ocorreu em etapas, primeiro foi realizada uma pesquisa bibliográfica em sites para a escolha do tema e retirada de dados para a análise, em seguida houve a seleção dos dados, e os mesmos foram tratados para execução da análise. </a:t>
          </a:r>
          <a:endParaRPr lang="pt-BR" noProof="0" dirty="0"/>
        </a:p>
      </dgm:t>
      <dgm:extLst>
        <a:ext uri="{E40237B7-FDA0-4F09-8148-C483321AD2D9}">
          <dgm14:cNvPr xmlns:dgm14="http://schemas.microsoft.com/office/drawing/2010/diagram" id="0" name="" title="Task 1 and task 2 under group B"/>
        </a:ext>
      </dgm:extLst>
    </dgm:pt>
    <dgm:pt modelId="{2BEFC288-C4D1-45AF-B679-7A41333941DE}" type="parTrans" cxnId="{4D38D698-DC6D-4926-9520-43A255B536D4}">
      <dgm:prSet/>
      <dgm:spPr/>
      <dgm:t>
        <a:bodyPr rtlCol="0"/>
        <a:lstStyle/>
        <a:p>
          <a:pPr rtl="0"/>
          <a:endParaRPr lang="pt-BR" noProof="0" dirty="0"/>
        </a:p>
      </dgm:t>
    </dgm:pt>
    <dgm:pt modelId="{0468DBFC-CB2D-4B3A-AAE7-09352D12344E}" type="sibTrans" cxnId="{4D38D698-DC6D-4926-9520-43A255B536D4}">
      <dgm:prSet/>
      <dgm:spPr/>
      <dgm:t>
        <a:bodyPr rtlCol="0"/>
        <a:lstStyle/>
        <a:p>
          <a:pPr rtl="0"/>
          <a:endParaRPr lang="pt-BR" noProof="0" dirty="0"/>
        </a:p>
      </dgm:t>
    </dgm:pt>
    <dgm:pt modelId="{2936D842-720E-4365-AD39-F6EAEC441633}">
      <dgm:prSet phldrT="[Text]"/>
      <dgm:spPr>
        <a:solidFill>
          <a:srgbClr val="A6D3FC"/>
        </a:solidFill>
      </dgm:spPr>
      <dgm:t>
        <a:bodyPr rtlCol="0"/>
        <a:lstStyle/>
        <a:p>
          <a:pPr rtl="0"/>
          <a:r>
            <a:rPr lang="pt-BR" noProof="0" dirty="0"/>
            <a:t>C</a:t>
          </a:r>
        </a:p>
      </dgm:t>
      <dgm:extLst>
        <a:ext uri="{E40237B7-FDA0-4F09-8148-C483321AD2D9}">
          <dgm14:cNvPr xmlns:dgm14="http://schemas.microsoft.com/office/drawing/2010/diagram" id="0" name="" title="Group C"/>
        </a:ext>
      </dgm:extLst>
    </dgm:pt>
    <dgm:pt modelId="{13139645-28B0-41D9-8ED9-DA67D736E51B}" type="parTrans" cxnId="{3A8ECB28-E23B-45B6-8C84-8AF5114507DE}">
      <dgm:prSet/>
      <dgm:spPr/>
      <dgm:t>
        <a:bodyPr rtlCol="0"/>
        <a:lstStyle/>
        <a:p>
          <a:pPr rtl="0"/>
          <a:endParaRPr lang="pt-BR" noProof="0" dirty="0"/>
        </a:p>
      </dgm:t>
    </dgm:pt>
    <dgm:pt modelId="{96C19FF6-672B-4588-9D93-2A932D4ACF8D}" type="sibTrans" cxnId="{3A8ECB28-E23B-45B6-8C84-8AF5114507DE}">
      <dgm:prSet/>
      <dgm:spPr/>
      <dgm:t>
        <a:bodyPr rtlCol="0"/>
        <a:lstStyle/>
        <a:p>
          <a:pPr rtl="0"/>
          <a:endParaRPr lang="pt-BR" noProof="0" dirty="0"/>
        </a:p>
      </dgm:t>
    </dgm:pt>
    <dgm:pt modelId="{A05E8D05-15E6-4BEC-B725-D745A48258D3}">
      <dgm:prSet phldrT="[Text]"/>
      <dgm:spPr>
        <a:solidFill>
          <a:srgbClr val="00B0F0">
            <a:alpha val="90000"/>
          </a:srgbClr>
        </a:solidFill>
      </dgm:spPr>
      <dgm:t>
        <a:bodyPr/>
        <a:lstStyle/>
        <a:p>
          <a:pPr algn="just"/>
          <a:r>
            <a:rPr lang="pt-BR" noProof="0" dirty="0">
              <a:solidFill>
                <a:schemeClr val="tx2"/>
              </a:solidFill>
            </a:rPr>
            <a:t>Através da pesquisa realizada foi elaborado um gráfico no programa Python para elucidar os dados quantitativos coletados sobre </a:t>
          </a:r>
          <a:r>
            <a:rPr lang="pt-BR" dirty="0">
              <a:solidFill>
                <a:schemeClr val="tx2"/>
              </a:solidFill>
            </a:rPr>
            <a:t>Emergência Ambiental: Aumento no Desmatamento na Amazônia legal. </a:t>
          </a:r>
          <a:r>
            <a:rPr lang="pt-BR" noProof="0" dirty="0">
              <a:solidFill>
                <a:schemeClr val="tx2"/>
              </a:solidFill>
            </a:rPr>
            <a:t>Usando as bibliotecas Pandas, </a:t>
          </a:r>
          <a:r>
            <a:rPr lang="pt-BR" noProof="0" dirty="0" err="1">
              <a:solidFill>
                <a:schemeClr val="tx2"/>
              </a:solidFill>
            </a:rPr>
            <a:t>Matplotlib</a:t>
          </a:r>
          <a:r>
            <a:rPr lang="pt-BR" noProof="0" dirty="0">
              <a:solidFill>
                <a:schemeClr val="tx2"/>
              </a:solidFill>
            </a:rPr>
            <a:t>.</a:t>
          </a:r>
        </a:p>
      </dgm:t>
      <dgm:extLst>
        <a:ext uri="{E40237B7-FDA0-4F09-8148-C483321AD2D9}">
          <dgm14:cNvPr xmlns:dgm14="http://schemas.microsoft.com/office/drawing/2010/diagram" id="0" name="" title="Task 1 and task 2 under group C"/>
        </a:ext>
      </dgm:extLst>
    </dgm:pt>
    <dgm:pt modelId="{29C49A6E-36B2-41D1-83D5-6B58713D5DAF}" type="parTrans" cxnId="{EFE22C42-C667-4B7A-8208-6758BAEC1445}">
      <dgm:prSet/>
      <dgm:spPr/>
      <dgm:t>
        <a:bodyPr rtlCol="0"/>
        <a:lstStyle/>
        <a:p>
          <a:pPr rtl="0"/>
          <a:endParaRPr lang="pt-BR" noProof="0" dirty="0"/>
        </a:p>
      </dgm:t>
    </dgm:pt>
    <dgm:pt modelId="{EA09E308-F440-47C6-8C86-B63BABC170D9}" type="sibTrans" cxnId="{EFE22C42-C667-4B7A-8208-6758BAEC1445}">
      <dgm:prSet/>
      <dgm:spPr/>
      <dgm:t>
        <a:bodyPr rtlCol="0"/>
        <a:lstStyle/>
        <a:p>
          <a:pPr rtl="0"/>
          <a:endParaRPr lang="pt-BR" noProof="0" dirty="0"/>
        </a:p>
      </dgm:t>
    </dgm:pt>
    <dgm:pt modelId="{E80E23AD-ECAE-46D2-92A5-71CA9074EED7}" type="pres">
      <dgm:prSet presAssocID="{3183185A-2A53-4D8C-8F32-C845F2F70CBF}" presName="linearFlow" presStyleCnt="0">
        <dgm:presLayoutVars>
          <dgm:dir/>
          <dgm:animLvl val="lvl"/>
          <dgm:resizeHandles val="exact"/>
        </dgm:presLayoutVars>
      </dgm:prSet>
      <dgm:spPr/>
    </dgm:pt>
    <dgm:pt modelId="{63DDCCD6-3F31-4095-8E42-5BBFC31B83BE}" type="pres">
      <dgm:prSet presAssocID="{758CBA3A-9936-4C67-965C-A8DD3074879B}" presName="composite" presStyleCnt="0"/>
      <dgm:spPr/>
    </dgm:pt>
    <dgm:pt modelId="{C0AF5CB7-6C4F-49BC-8738-E4DE0AC00B72}" type="pres">
      <dgm:prSet presAssocID="{758CBA3A-9936-4C67-965C-A8DD3074879B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0E09DE89-66C0-478D-8170-8F0BC920F1EB}" type="pres">
      <dgm:prSet presAssocID="{758CBA3A-9936-4C67-965C-A8DD3074879B}" presName="descendantText" presStyleLbl="alignAcc1" presStyleIdx="0" presStyleCnt="3">
        <dgm:presLayoutVars>
          <dgm:bulletEnabled val="1"/>
        </dgm:presLayoutVars>
      </dgm:prSet>
      <dgm:spPr/>
    </dgm:pt>
    <dgm:pt modelId="{52E78D13-8FB5-4AEC-B5C0-881B683FCF22}" type="pres">
      <dgm:prSet presAssocID="{290E9CBE-1634-47AD-B973-508944073D35}" presName="sp" presStyleCnt="0"/>
      <dgm:spPr/>
    </dgm:pt>
    <dgm:pt modelId="{E529DD28-A6C8-4185-BA28-3A73741EACF4}" type="pres">
      <dgm:prSet presAssocID="{15031D9C-993C-4715-A26F-56D8831933EB}" presName="composite" presStyleCnt="0"/>
      <dgm:spPr/>
    </dgm:pt>
    <dgm:pt modelId="{29EA1718-F619-46D8-B505-CF1DDA71B8BF}" type="pres">
      <dgm:prSet presAssocID="{15031D9C-993C-4715-A26F-56D8831933EB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C96267EA-EF01-411B-8D37-95F44BBB68D3}" type="pres">
      <dgm:prSet presAssocID="{15031D9C-993C-4715-A26F-56D8831933EB}" presName="descendantText" presStyleLbl="alignAcc1" presStyleIdx="1" presStyleCnt="3">
        <dgm:presLayoutVars>
          <dgm:bulletEnabled val="1"/>
        </dgm:presLayoutVars>
      </dgm:prSet>
      <dgm:spPr/>
    </dgm:pt>
    <dgm:pt modelId="{4CCED8E1-297A-4834-9FC1-39D8E59A67B1}" type="pres">
      <dgm:prSet presAssocID="{FB1D36D5-798A-40AA-91C3-3F3E5AF1A86F}" presName="sp" presStyleCnt="0"/>
      <dgm:spPr/>
    </dgm:pt>
    <dgm:pt modelId="{95036E43-6C97-4BF5-8CB3-7871077B6900}" type="pres">
      <dgm:prSet presAssocID="{2936D842-720E-4365-AD39-F6EAEC441633}" presName="composite" presStyleCnt="0"/>
      <dgm:spPr/>
    </dgm:pt>
    <dgm:pt modelId="{E7C44091-B50A-4CB0-98F0-E70A01DD36F4}" type="pres">
      <dgm:prSet presAssocID="{2936D842-720E-4365-AD39-F6EAEC441633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68EF0610-07B4-40C7-AD99-F2285099C2E4}" type="pres">
      <dgm:prSet presAssocID="{2936D842-720E-4365-AD39-F6EAEC441633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71B43602-5819-468F-A340-DA5A96BA033E}" type="presOf" srcId="{758CBA3A-9936-4C67-965C-A8DD3074879B}" destId="{C0AF5CB7-6C4F-49BC-8738-E4DE0AC00B72}" srcOrd="0" destOrd="0" presId="urn:microsoft.com/office/officeart/2005/8/layout/chevron2"/>
    <dgm:cxn modelId="{4684350B-06FE-48D5-B3C1-163A56F1155A}" type="presOf" srcId="{07B93839-AE15-473C-B47B-27FA5DBEE4E9}" destId="{C96267EA-EF01-411B-8D37-95F44BBB68D3}" srcOrd="0" destOrd="0" presId="urn:microsoft.com/office/officeart/2005/8/layout/chevron2"/>
    <dgm:cxn modelId="{B16F9628-8397-4FE5-BC4D-5FC1A248AC83}" type="presOf" srcId="{15031D9C-993C-4715-A26F-56D8831933EB}" destId="{29EA1718-F619-46D8-B505-CF1DDA71B8BF}" srcOrd="0" destOrd="0" presId="urn:microsoft.com/office/officeart/2005/8/layout/chevron2"/>
    <dgm:cxn modelId="{3A8ECB28-E23B-45B6-8C84-8AF5114507DE}" srcId="{3183185A-2A53-4D8C-8F32-C845F2F70CBF}" destId="{2936D842-720E-4365-AD39-F6EAEC441633}" srcOrd="2" destOrd="0" parTransId="{13139645-28B0-41D9-8ED9-DA67D736E51B}" sibTransId="{96C19FF6-672B-4588-9D93-2A932D4ACF8D}"/>
    <dgm:cxn modelId="{CC2F2B2A-04B7-4809-A4A4-4104809974E6}" type="presOf" srcId="{A05E8D05-15E6-4BEC-B725-D745A48258D3}" destId="{68EF0610-07B4-40C7-AD99-F2285099C2E4}" srcOrd="0" destOrd="0" presId="urn:microsoft.com/office/officeart/2005/8/layout/chevron2"/>
    <dgm:cxn modelId="{EFE22C42-C667-4B7A-8208-6758BAEC1445}" srcId="{2936D842-720E-4365-AD39-F6EAEC441633}" destId="{A05E8D05-15E6-4BEC-B725-D745A48258D3}" srcOrd="0" destOrd="0" parTransId="{29C49A6E-36B2-41D1-83D5-6B58713D5DAF}" sibTransId="{EA09E308-F440-47C6-8C86-B63BABC170D9}"/>
    <dgm:cxn modelId="{B3B75767-F5F8-4491-90D5-5742EB2BC878}" type="presOf" srcId="{E90264E4-81CE-47E1-80E3-2624D8E5DFEE}" destId="{0E09DE89-66C0-478D-8170-8F0BC920F1EB}" srcOrd="0" destOrd="0" presId="urn:microsoft.com/office/officeart/2005/8/layout/chevron2"/>
    <dgm:cxn modelId="{F3B89C52-602F-49F7-B10E-F3B64BCDF706}" srcId="{758CBA3A-9936-4C67-965C-A8DD3074879B}" destId="{E90264E4-81CE-47E1-80E3-2624D8E5DFEE}" srcOrd="0" destOrd="0" parTransId="{79881485-DDC4-4A70-AA7E-393B9FD5747B}" sibTransId="{F41EE2E3-AB57-4E33-8FAD-2DCFFB467FDC}"/>
    <dgm:cxn modelId="{4333FB74-FEDF-4697-9A39-612F6D8B9AB6}" type="presOf" srcId="{2936D842-720E-4365-AD39-F6EAEC441633}" destId="{E7C44091-B50A-4CB0-98F0-E70A01DD36F4}" srcOrd="0" destOrd="0" presId="urn:microsoft.com/office/officeart/2005/8/layout/chevron2"/>
    <dgm:cxn modelId="{5F92077A-D266-43D8-B1E4-282FB69A0EF5}" type="presOf" srcId="{3183185A-2A53-4D8C-8F32-C845F2F70CBF}" destId="{E80E23AD-ECAE-46D2-92A5-71CA9074EED7}" srcOrd="0" destOrd="0" presId="urn:microsoft.com/office/officeart/2005/8/layout/chevron2"/>
    <dgm:cxn modelId="{F717B596-7122-4C3F-9238-14763508386B}" srcId="{3183185A-2A53-4D8C-8F32-C845F2F70CBF}" destId="{758CBA3A-9936-4C67-965C-A8DD3074879B}" srcOrd="0" destOrd="0" parTransId="{39812E31-9C15-4A6C-B8B9-78CE6FB555B1}" sibTransId="{290E9CBE-1634-47AD-B973-508944073D35}"/>
    <dgm:cxn modelId="{4D38D698-DC6D-4926-9520-43A255B536D4}" srcId="{15031D9C-993C-4715-A26F-56D8831933EB}" destId="{07B93839-AE15-473C-B47B-27FA5DBEE4E9}" srcOrd="0" destOrd="0" parTransId="{2BEFC288-C4D1-45AF-B679-7A41333941DE}" sibTransId="{0468DBFC-CB2D-4B3A-AAE7-09352D12344E}"/>
    <dgm:cxn modelId="{C8C2ADA0-316E-46E3-A4D5-49BD4A9A4B0B}" srcId="{3183185A-2A53-4D8C-8F32-C845F2F70CBF}" destId="{15031D9C-993C-4715-A26F-56D8831933EB}" srcOrd="1" destOrd="0" parTransId="{77530735-8AD3-469C-AEC2-B5B17A08AF65}" sibTransId="{FB1D36D5-798A-40AA-91C3-3F3E5AF1A86F}"/>
    <dgm:cxn modelId="{135E7873-A46E-4154-8EE3-52AAA60564FD}" type="presParOf" srcId="{E80E23AD-ECAE-46D2-92A5-71CA9074EED7}" destId="{63DDCCD6-3F31-4095-8E42-5BBFC31B83BE}" srcOrd="0" destOrd="0" presId="urn:microsoft.com/office/officeart/2005/8/layout/chevron2"/>
    <dgm:cxn modelId="{A9FAD751-EA16-40A5-97AE-3F69AE5C1837}" type="presParOf" srcId="{63DDCCD6-3F31-4095-8E42-5BBFC31B83BE}" destId="{C0AF5CB7-6C4F-49BC-8738-E4DE0AC00B72}" srcOrd="0" destOrd="0" presId="urn:microsoft.com/office/officeart/2005/8/layout/chevron2"/>
    <dgm:cxn modelId="{D4F1CFD9-FAA1-4448-ABAA-E3FEFCB6CAF1}" type="presParOf" srcId="{63DDCCD6-3F31-4095-8E42-5BBFC31B83BE}" destId="{0E09DE89-66C0-478D-8170-8F0BC920F1EB}" srcOrd="1" destOrd="0" presId="urn:microsoft.com/office/officeart/2005/8/layout/chevron2"/>
    <dgm:cxn modelId="{2E2E534E-4D39-4D42-98E3-8E839879F75B}" type="presParOf" srcId="{E80E23AD-ECAE-46D2-92A5-71CA9074EED7}" destId="{52E78D13-8FB5-4AEC-B5C0-881B683FCF22}" srcOrd="1" destOrd="0" presId="urn:microsoft.com/office/officeart/2005/8/layout/chevron2"/>
    <dgm:cxn modelId="{E68FD358-61E9-4B14-947B-E013AD32E758}" type="presParOf" srcId="{E80E23AD-ECAE-46D2-92A5-71CA9074EED7}" destId="{E529DD28-A6C8-4185-BA28-3A73741EACF4}" srcOrd="2" destOrd="0" presId="urn:microsoft.com/office/officeart/2005/8/layout/chevron2"/>
    <dgm:cxn modelId="{ADDEDC8D-E08F-431C-8144-0F1630B4A0CB}" type="presParOf" srcId="{E529DD28-A6C8-4185-BA28-3A73741EACF4}" destId="{29EA1718-F619-46D8-B505-CF1DDA71B8BF}" srcOrd="0" destOrd="0" presId="urn:microsoft.com/office/officeart/2005/8/layout/chevron2"/>
    <dgm:cxn modelId="{D8DF5C2A-E654-4638-8D6A-DD69C6F02065}" type="presParOf" srcId="{E529DD28-A6C8-4185-BA28-3A73741EACF4}" destId="{C96267EA-EF01-411B-8D37-95F44BBB68D3}" srcOrd="1" destOrd="0" presId="urn:microsoft.com/office/officeart/2005/8/layout/chevron2"/>
    <dgm:cxn modelId="{8CA69AEF-3F6A-4CF3-AA93-E24960786D06}" type="presParOf" srcId="{E80E23AD-ECAE-46D2-92A5-71CA9074EED7}" destId="{4CCED8E1-297A-4834-9FC1-39D8E59A67B1}" srcOrd="3" destOrd="0" presId="urn:microsoft.com/office/officeart/2005/8/layout/chevron2"/>
    <dgm:cxn modelId="{23553970-4502-4F21-A038-1A6EF7082C03}" type="presParOf" srcId="{E80E23AD-ECAE-46D2-92A5-71CA9074EED7}" destId="{95036E43-6C97-4BF5-8CB3-7871077B6900}" srcOrd="4" destOrd="0" presId="urn:microsoft.com/office/officeart/2005/8/layout/chevron2"/>
    <dgm:cxn modelId="{2BCE6584-740F-4DE0-9BB4-2B4E6DC85A9E}" type="presParOf" srcId="{95036E43-6C97-4BF5-8CB3-7871077B6900}" destId="{E7C44091-B50A-4CB0-98F0-E70A01DD36F4}" srcOrd="0" destOrd="0" presId="urn:microsoft.com/office/officeart/2005/8/layout/chevron2"/>
    <dgm:cxn modelId="{EEBB7F6E-84DC-4C03-95AA-EA05A012B25A}" type="presParOf" srcId="{95036E43-6C97-4BF5-8CB3-7871077B6900}" destId="{68EF0610-07B4-40C7-AD99-F2285099C2E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AF5CB7-6C4F-49BC-8738-E4DE0AC00B72}">
      <dsp:nvSpPr>
        <dsp:cNvPr id="0" name=""/>
        <dsp:cNvSpPr/>
      </dsp:nvSpPr>
      <dsp:spPr>
        <a:xfrm rot="5400000">
          <a:off x="-274352" y="277686"/>
          <a:ext cx="1829018" cy="1280313"/>
        </a:xfrm>
        <a:prstGeom prst="chevron">
          <a:avLst/>
        </a:prstGeom>
        <a:solidFill>
          <a:srgbClr val="A6D3FC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rtlCol="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noProof="0" dirty="0"/>
            <a:t>A</a:t>
          </a:r>
        </a:p>
      </dsp:txBody>
      <dsp:txXfrm rot="-5400000">
        <a:off x="1" y="643491"/>
        <a:ext cx="1280313" cy="548705"/>
      </dsp:txXfrm>
    </dsp:sp>
    <dsp:sp modelId="{0E09DE89-66C0-478D-8170-8F0BC920F1EB}">
      <dsp:nvSpPr>
        <dsp:cNvPr id="0" name=""/>
        <dsp:cNvSpPr/>
      </dsp:nvSpPr>
      <dsp:spPr>
        <a:xfrm rot="5400000">
          <a:off x="2491425" y="-1207778"/>
          <a:ext cx="1188862" cy="3611086"/>
        </a:xfrm>
        <a:prstGeom prst="round2SameRect">
          <a:avLst/>
        </a:prstGeom>
        <a:solidFill>
          <a:srgbClr val="0070C0">
            <a:alpha val="90000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100" kern="1200" noProof="0" dirty="0">
              <a:solidFill>
                <a:schemeClr val="tx2"/>
              </a:solidFill>
            </a:rPr>
            <a:t>Este trabalho realizou-se no curso de Linguagem de Programação e Algoritmo Python no Instituto Federal do Amazonas (IFAM), financiado pelo projeto CITHA, em forma de proposta de projeto para a finalização do curso.</a:t>
          </a:r>
        </a:p>
      </dsp:txBody>
      <dsp:txXfrm rot="-5400000">
        <a:off x="1280314" y="61368"/>
        <a:ext cx="3553051" cy="1072792"/>
      </dsp:txXfrm>
    </dsp:sp>
    <dsp:sp modelId="{29EA1718-F619-46D8-B505-CF1DDA71B8BF}">
      <dsp:nvSpPr>
        <dsp:cNvPr id="0" name=""/>
        <dsp:cNvSpPr/>
      </dsp:nvSpPr>
      <dsp:spPr>
        <a:xfrm rot="5400000">
          <a:off x="-274352" y="1914980"/>
          <a:ext cx="1829018" cy="1280313"/>
        </a:xfrm>
        <a:prstGeom prst="chevron">
          <a:avLst/>
        </a:prstGeom>
        <a:solidFill>
          <a:srgbClr val="A6D3FC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rtlCol="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noProof="0" dirty="0"/>
            <a:t>B</a:t>
          </a:r>
        </a:p>
      </dsp:txBody>
      <dsp:txXfrm rot="-5400000">
        <a:off x="1" y="2280785"/>
        <a:ext cx="1280313" cy="548705"/>
      </dsp:txXfrm>
    </dsp:sp>
    <dsp:sp modelId="{C96267EA-EF01-411B-8D37-95F44BBB68D3}">
      <dsp:nvSpPr>
        <dsp:cNvPr id="0" name=""/>
        <dsp:cNvSpPr/>
      </dsp:nvSpPr>
      <dsp:spPr>
        <a:xfrm rot="5400000">
          <a:off x="2491425" y="429515"/>
          <a:ext cx="1188862" cy="3611086"/>
        </a:xfrm>
        <a:prstGeom prst="round2SameRect">
          <a:avLst/>
        </a:prstGeom>
        <a:solidFill>
          <a:srgbClr val="45A3F9">
            <a:alpha val="89804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100" kern="1200" dirty="0">
              <a:solidFill>
                <a:schemeClr val="tx2"/>
              </a:solidFill>
            </a:rPr>
            <a:t>A pesquisa ocorreu em etapas, primeiro foi realizada uma pesquisa bibliográfica em sites para a escolha do tema e retirada de dados para a análise, em seguida houve a seleção dos dados, e os mesmos foram tratados para execução da análise. </a:t>
          </a:r>
          <a:endParaRPr lang="pt-BR" sz="1100" kern="1200" noProof="0" dirty="0"/>
        </a:p>
      </dsp:txBody>
      <dsp:txXfrm rot="-5400000">
        <a:off x="1280314" y="1698662"/>
        <a:ext cx="3553051" cy="1072792"/>
      </dsp:txXfrm>
    </dsp:sp>
    <dsp:sp modelId="{E7C44091-B50A-4CB0-98F0-E70A01DD36F4}">
      <dsp:nvSpPr>
        <dsp:cNvPr id="0" name=""/>
        <dsp:cNvSpPr/>
      </dsp:nvSpPr>
      <dsp:spPr>
        <a:xfrm rot="5400000">
          <a:off x="-274352" y="3552274"/>
          <a:ext cx="1829018" cy="1280313"/>
        </a:xfrm>
        <a:prstGeom prst="chevron">
          <a:avLst/>
        </a:prstGeom>
        <a:solidFill>
          <a:srgbClr val="A6D3FC"/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rtlCol="0" anchor="ctr" anchorCtr="0">
          <a:noAutofit/>
        </a:bodyPr>
        <a:lstStyle/>
        <a:p>
          <a:pPr marL="0" lvl="0" indent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300" kern="1200" noProof="0" dirty="0"/>
            <a:t>C</a:t>
          </a:r>
        </a:p>
      </dsp:txBody>
      <dsp:txXfrm rot="-5400000">
        <a:off x="1" y="3918079"/>
        <a:ext cx="1280313" cy="548705"/>
      </dsp:txXfrm>
    </dsp:sp>
    <dsp:sp modelId="{68EF0610-07B4-40C7-AD99-F2285099C2E4}">
      <dsp:nvSpPr>
        <dsp:cNvPr id="0" name=""/>
        <dsp:cNvSpPr/>
      </dsp:nvSpPr>
      <dsp:spPr>
        <a:xfrm rot="5400000">
          <a:off x="2491425" y="2066808"/>
          <a:ext cx="1188862" cy="3611086"/>
        </a:xfrm>
        <a:prstGeom prst="round2SameRect">
          <a:avLst/>
        </a:prstGeom>
        <a:solidFill>
          <a:srgbClr val="00B0F0">
            <a:alpha val="90000"/>
          </a:srgb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just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1100" kern="1200" noProof="0" dirty="0">
              <a:solidFill>
                <a:schemeClr val="tx2"/>
              </a:solidFill>
            </a:rPr>
            <a:t>Através da pesquisa realizada foi elaborado um gráfico no programa Python para elucidar os dados quantitativos coletados sobre </a:t>
          </a:r>
          <a:r>
            <a:rPr lang="pt-BR" sz="1100" kern="1200" dirty="0">
              <a:solidFill>
                <a:schemeClr val="tx2"/>
              </a:solidFill>
            </a:rPr>
            <a:t>Emergência Ambiental: Aumento no Desmatamento na Amazônia legal. </a:t>
          </a:r>
          <a:r>
            <a:rPr lang="pt-BR" sz="1100" kern="1200" noProof="0" dirty="0">
              <a:solidFill>
                <a:schemeClr val="tx2"/>
              </a:solidFill>
            </a:rPr>
            <a:t>Usando as bibliotecas Pandas, </a:t>
          </a:r>
          <a:r>
            <a:rPr lang="pt-BR" sz="1100" kern="1200" noProof="0" dirty="0" err="1">
              <a:solidFill>
                <a:schemeClr val="tx2"/>
              </a:solidFill>
            </a:rPr>
            <a:t>Matplotlib</a:t>
          </a:r>
          <a:r>
            <a:rPr lang="pt-BR" sz="1100" kern="1200" noProof="0" dirty="0">
              <a:solidFill>
                <a:schemeClr val="tx2"/>
              </a:solidFill>
            </a:rPr>
            <a:t>.</a:t>
          </a:r>
        </a:p>
      </dsp:txBody>
      <dsp:txXfrm rot="-5400000">
        <a:off x="1280314" y="3335955"/>
        <a:ext cx="3553051" cy="10727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981B7D-53F6-4039-A8FA-44779F95F4C7}" type="datetime1">
              <a:rPr lang="pt-BR" smtClean="0"/>
              <a:t>27/03/2025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60E59-1627-4404-ACC5-51C744AB0F2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FD1732DB-6DE7-4ED0-8D58-5BB99683AAF5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4" name="Espaço reservado para 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841221E5-7225-48EB-A4EE-420E7BFCF705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93436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5990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13182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0836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0518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251A54-1447-6E26-D19F-A9230E00A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6B999F12-095B-117F-E446-6B95226C36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D1129009-422E-228E-1E35-FF717CE7E8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7D39EE9-DBB8-9911-B456-A6A9E2818F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581355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687734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9860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561583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pt-BR" smtClean="0"/>
              <a:pPr rtl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13389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Retângulo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10" name="Retângulo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Retângulo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12" name="Retângulo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3" name="Conector reto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tângulo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5" name="Conector reto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0C26F5C-8C86-473F-9811-D69637F60153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720556-397E-4C0D-BBDF-626595BCE71C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8" name="Retângu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Retângu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10" name="Retângulo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1" name="Conector reto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t-BR" noProof="0" dirty="0"/>
          </a:p>
        </p:txBody>
      </p:sp>
      <p:cxnSp>
        <p:nvCxnSpPr>
          <p:cNvPr id="14" name="Conector reto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5E849-C945-4EA1-A91A-06A18931A4A8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A7496B-9BC2-4E0F-8953-B21416970241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20" name="Retângulo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24" name="Retângulo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21" name="Retângulo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2" name="Conector reto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ângulo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18" name="Pi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t-BR" noProof="0" dirty="0"/>
          </a:p>
        </p:txBody>
      </p:sp>
      <p:cxnSp>
        <p:nvCxnSpPr>
          <p:cNvPr id="23" name="Conector reto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ângulo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27" name="Retângulo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28" name="Retângulo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29" name="Retângulo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30" name="Retângulo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31" name="Conector reto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tângulo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33" name="Conector reto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rtlCol="0" anchor="b">
            <a:normAutofit/>
          </a:bodyPr>
          <a:lstStyle>
            <a:lvl1pPr algn="l">
              <a:defRPr sz="5400" b="0" cap="none" baseline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DC82ACF9-5779-4EB9-B6F2-81CAB069682F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B3FAF0-B1F9-4ED5-B6CF-EFECA305F5BA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305C97-F2C2-4B83-A33B-76C062F95934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9246AE-3A2C-4182-9C37-F70F1956EF10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6" name="Retângulo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cxnSp>
        <p:nvCxnSpPr>
          <p:cNvPr id="7" name="Conector reto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ângulo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9" name="Retângulo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AD2FFF-78F0-4D13-B87B-F67F0B07D30D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7DC1BBB0-96F0-4077-A278-0F3FB5C104D3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9" name="Retângulo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cxnSp>
        <p:nvCxnSpPr>
          <p:cNvPr id="10" name="Conector reto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tângulo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AADDC7-36C8-4E71-994C-0387A86E1C47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8" name="Retângulo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9" name="Retângulo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A1E14F7C-D254-4FC0-89EA-344057C55439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7DC1BBB0-96F0-4077-A278-0F3FB5C104D3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cxnSp>
        <p:nvCxnSpPr>
          <p:cNvPr id="10" name="Conector reto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pt-BR" noProof="0" dirty="0"/>
          </a:p>
        </p:txBody>
      </p:sp>
      <p:sp>
        <p:nvSpPr>
          <p:cNvPr id="8" name="Retângulo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Retângulo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pt-BR" noProof="0" dirty="0"/>
          </a:p>
        </p:txBody>
      </p:sp>
      <p:sp>
        <p:nvSpPr>
          <p:cNvPr id="13" name="Retângulo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4" name="Conector reto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pt-BR" noProof="0" dirty="0"/>
          </a:p>
        </p:txBody>
      </p:sp>
      <p:cxnSp>
        <p:nvCxnSpPr>
          <p:cNvPr id="16" name="Conector reto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5180250" y="6356351"/>
            <a:ext cx="12188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5DB0AC57-BC2B-49AF-AF65-5B40704F75D6}" type="datetime1">
              <a:rPr lang="pt-BR" noProof="0" smtClean="0"/>
              <a:t>27/03/2025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</a:defRPr>
            </a:lvl1pPr>
          </a:lstStyle>
          <a:p>
            <a:pPr rtl="0"/>
            <a:fld id="{7DC1BBB0-96F0-4077-A278-0F3FB5C104D3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26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84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44168" indent="-246888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0992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07568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mazon.org.br/imprensa/ano-de-2025-comeca-com-aumento-de-68-no-desmatamento-da-amazonia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494012" y="2074019"/>
            <a:ext cx="8959731" cy="1208360"/>
          </a:xfrm>
        </p:spPr>
        <p:txBody>
          <a:bodyPr rtlCol="0"/>
          <a:lstStyle/>
          <a:p>
            <a:pPr algn="ctr" rtl="0"/>
            <a:r>
              <a:rPr lang="pt-BR" sz="2400" b="1" dirty="0">
                <a:solidFill>
                  <a:srgbClr val="00B050"/>
                </a:solidFill>
              </a:rPr>
              <a:t>Titulo: </a:t>
            </a:r>
            <a:r>
              <a:rPr lang="pt-BR" sz="2400" dirty="0">
                <a:solidFill>
                  <a:schemeClr val="tx2"/>
                </a:solidFill>
              </a:rPr>
              <a:t>Emergência Ambiental: Aumento no Desmatamento na Amazônia legal</a:t>
            </a:r>
            <a:br>
              <a:rPr lang="pt-BR" sz="2400" dirty="0">
                <a:solidFill>
                  <a:schemeClr val="tx2"/>
                </a:solidFill>
              </a:rPr>
            </a:br>
            <a:endParaRPr lang="pt-BR" sz="2400" dirty="0">
              <a:solidFill>
                <a:schemeClr val="tx2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099368" y="809552"/>
            <a:ext cx="9354375" cy="812277"/>
          </a:xfrm>
        </p:spPr>
        <p:txBody>
          <a:bodyPr rtlCol="0">
            <a:noAutofit/>
          </a:bodyPr>
          <a:lstStyle/>
          <a:p>
            <a:pPr algn="ctr" rtl="0"/>
            <a:r>
              <a:rPr lang="pt-BR" sz="2400" dirty="0">
                <a:solidFill>
                  <a:schemeClr val="tx2"/>
                </a:solidFill>
              </a:rPr>
              <a:t>Curso: Algoritmos e Programação na Linguagem Python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926D6A0E-8C7A-AD9C-4D37-B8C87CA885A3}"/>
              </a:ext>
            </a:extLst>
          </p:cNvPr>
          <p:cNvSpPr txBox="1">
            <a:spLocks/>
          </p:cNvSpPr>
          <p:nvPr/>
        </p:nvSpPr>
        <p:spPr>
          <a:xfrm>
            <a:off x="2397157" y="3306385"/>
            <a:ext cx="4464496" cy="16245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Euphemia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Euphemia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b="1" dirty="0">
                <a:solidFill>
                  <a:srgbClr val="00B050"/>
                </a:solidFill>
              </a:rPr>
              <a:t>Discentes: </a:t>
            </a:r>
          </a:p>
          <a:p>
            <a:r>
              <a:rPr lang="pt-BR" sz="2400" dirty="0">
                <a:solidFill>
                  <a:schemeClr val="tx2"/>
                </a:solidFill>
              </a:rPr>
              <a:t>Elen Cristina Silva da Fonseca</a:t>
            </a:r>
          </a:p>
          <a:p>
            <a:r>
              <a:rPr lang="pt-BR" sz="2400" dirty="0">
                <a:solidFill>
                  <a:schemeClr val="tx2"/>
                </a:solidFill>
              </a:rPr>
              <a:t>Elida de Souza e Silva</a:t>
            </a:r>
          </a:p>
          <a:p>
            <a:r>
              <a:rPr lang="pt-BR" sz="2400" dirty="0">
                <a:solidFill>
                  <a:schemeClr val="tx2"/>
                </a:solidFill>
              </a:rPr>
              <a:t>Paula de Souza Ribeiro 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8793F27F-6D35-41AC-89FF-2432E46B9B5D}"/>
              </a:ext>
            </a:extLst>
          </p:cNvPr>
          <p:cNvSpPr txBox="1">
            <a:spLocks/>
          </p:cNvSpPr>
          <p:nvPr/>
        </p:nvSpPr>
        <p:spPr>
          <a:xfrm>
            <a:off x="5100438" y="5649640"/>
            <a:ext cx="2846557" cy="12083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2400" dirty="0">
                <a:solidFill>
                  <a:schemeClr val="tx2"/>
                </a:solidFill>
              </a:rPr>
              <a:t>Tefé-AM</a:t>
            </a:r>
          </a:p>
          <a:p>
            <a:pPr algn="ctr"/>
            <a:r>
              <a:rPr lang="pt-BR" sz="2400" dirty="0">
                <a:solidFill>
                  <a:schemeClr val="tx2"/>
                </a:solidFill>
              </a:rPr>
              <a:t>2025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5DC016A0-E8F5-3A5A-A314-A1E027375648}"/>
              </a:ext>
            </a:extLst>
          </p:cNvPr>
          <p:cNvSpPr txBox="1">
            <a:spLocks/>
          </p:cNvSpPr>
          <p:nvPr/>
        </p:nvSpPr>
        <p:spPr>
          <a:xfrm>
            <a:off x="2381021" y="4686110"/>
            <a:ext cx="5149383" cy="12083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pt-BR" sz="2400" b="1" dirty="0">
                <a:solidFill>
                  <a:srgbClr val="00B050"/>
                </a:solidFill>
              </a:rPr>
              <a:t>Docente: </a:t>
            </a:r>
            <a:r>
              <a:rPr lang="pt-BR" sz="2400" dirty="0">
                <a:solidFill>
                  <a:schemeClr val="tx2"/>
                </a:solidFill>
              </a:rPr>
              <a:t>Hudson Pinheiro da Silva</a:t>
            </a:r>
          </a:p>
          <a:p>
            <a:pPr algn="just"/>
            <a:r>
              <a:rPr lang="pt-BR" sz="2400" b="1" dirty="0">
                <a:solidFill>
                  <a:srgbClr val="00B050"/>
                </a:solidFill>
              </a:rPr>
              <a:t>Turma: </a:t>
            </a:r>
            <a:r>
              <a:rPr lang="pt-BR" sz="2400" dirty="0">
                <a:solidFill>
                  <a:schemeClr val="tx2"/>
                </a:solidFill>
              </a:rPr>
              <a:t>2</a:t>
            </a:r>
          </a:p>
          <a:p>
            <a:pPr algn="just"/>
            <a:endParaRPr lang="pt-BR" sz="3200" dirty="0"/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A73C5802-5FA1-9862-EACA-DB6600EB5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pt-BR" noProof="0" smtClean="0"/>
              <a:pPr rtl="0"/>
              <a:t>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BCC8114-A7A3-525C-FC5F-9E1BC7975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pt-BR" noProof="0" smtClean="0"/>
              <a:t>10</a:t>
            </a:fld>
            <a:endParaRPr lang="pt-BR" noProof="0" dirty="0"/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642A9A82-12F5-6587-7C45-72E170BD2C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0196" y="3054660"/>
            <a:ext cx="5904655" cy="7486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3200" dirty="0"/>
              <a:t>OBRIGADA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3473039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</p:spPr>
        <p:txBody>
          <a:bodyPr rtlCol="0" anchor="b">
            <a:normAutofit/>
          </a:bodyPr>
          <a:lstStyle/>
          <a:p>
            <a:pPr rtl="0"/>
            <a:r>
              <a:rPr lang="pt-BR" dirty="0"/>
              <a:t>INTRODUÇÃO</a:t>
            </a:r>
            <a:endParaRPr lang="pt-BR"/>
          </a:p>
        </p:txBody>
      </p:sp>
      <p:pic>
        <p:nvPicPr>
          <p:cNvPr id="1026" name="Picture 2" descr="Montanha com gramado e árvores ao fundo&#10;&#10;O conteúdo gerado por IA pode estar incorreto.">
            <a:extLst>
              <a:ext uri="{FF2B5EF4-FFF2-40B4-BE49-F238E27FC236}">
                <a16:creationId xmlns:a16="http://schemas.microsoft.com/office/drawing/2014/main" id="{A35C8779-0343-7A87-38AE-0A1B12944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06" r="21304" b="2"/>
          <a:stretch/>
        </p:blipFill>
        <p:spPr bwMode="auto">
          <a:xfrm>
            <a:off x="1593436" y="1600200"/>
            <a:ext cx="4814586" cy="45720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14" name="Espaço reservado para conteúdo 1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 rtlCol="0">
            <a:normAutofit lnSpcReduction="10000"/>
          </a:bodyPr>
          <a:lstStyle/>
          <a:p>
            <a:pPr algn="just"/>
            <a:r>
              <a:rPr lang="pt-BR" sz="1800" dirty="0">
                <a:solidFill>
                  <a:schemeClr val="tx2"/>
                </a:solidFill>
              </a:rPr>
              <a:t>O desmatamento no Brasil tem seus índices elevados a cada ano. </a:t>
            </a:r>
          </a:p>
          <a:p>
            <a:pPr algn="just" rtl="0"/>
            <a:r>
              <a:rPr lang="pt-BR" sz="1800" dirty="0">
                <a:solidFill>
                  <a:schemeClr val="tx2"/>
                </a:solidFill>
              </a:rPr>
              <a:t>Segundo o Instituto do Homem e Meio Ambiente da Amazônia (IMAZON, 2025), o desmatamento da Amazônia aumentou 68% no início de 2025.</a:t>
            </a:r>
          </a:p>
          <a:p>
            <a:pPr algn="just" rtl="0"/>
            <a:r>
              <a:rPr lang="pt-BR" sz="1800" dirty="0">
                <a:solidFill>
                  <a:schemeClr val="tx2"/>
                </a:solidFill>
              </a:rPr>
              <a:t>Dados do Sistema de Alerta de Desmatamento (SAD) do Imazon, mostram que o Mato Grosso liderou a devastação com 45% do total detectado. Roraima (23%) e Pará (20%) aparecem em seguida.</a:t>
            </a:r>
          </a:p>
          <a:p>
            <a:pPr algn="just" rtl="0"/>
            <a:r>
              <a:rPr lang="pt-BR" sz="1800" dirty="0">
                <a:solidFill>
                  <a:schemeClr val="tx2"/>
                </a:solidFill>
              </a:rPr>
              <a:t>Causas: Agropecuária, Mineração, garimpo, urbanização e industrialização.</a:t>
            </a:r>
          </a:p>
          <a:p>
            <a:pPr algn="just" rtl="0"/>
            <a:r>
              <a:rPr lang="pt-BR" sz="1800" dirty="0">
                <a:solidFill>
                  <a:schemeClr val="tx2"/>
                </a:solidFill>
              </a:rPr>
              <a:t>Consequências: Perda da Biodiversidade, emissões de gases de efeito estufa e erosão do solo.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BEF8413B-01F0-9428-8742-5A84AA2DD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6796" y="6356351"/>
            <a:ext cx="609441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7DC1BBB0-96F0-4077-A278-0F3FB5C104D3}" type="slidenum">
              <a:rPr lang="pt-BR" noProof="0" smtClean="0"/>
              <a:pPr rtl="0">
                <a:spcAft>
                  <a:spcPts val="600"/>
                </a:spcAft>
              </a:pPr>
              <a:t>2</a:t>
            </a:fld>
            <a:endParaRPr lang="pt-BR" noProof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58088CA-9BF9-ADB2-4A85-A2D1453C1C0E}"/>
              </a:ext>
            </a:extLst>
          </p:cNvPr>
          <p:cNvSpPr txBox="1"/>
          <p:nvPr/>
        </p:nvSpPr>
        <p:spPr>
          <a:xfrm>
            <a:off x="1593436" y="6164956"/>
            <a:ext cx="41409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>
                <a:solidFill>
                  <a:schemeClr val="tx2"/>
                </a:solidFill>
                <a:latin typeface="Quicksand"/>
              </a:rPr>
              <a:t>Fonte:</a:t>
            </a:r>
            <a:r>
              <a:rPr lang="pt-BR" b="1" i="0" dirty="0">
                <a:solidFill>
                  <a:schemeClr val="tx2"/>
                </a:solidFill>
                <a:effectLst/>
                <a:latin typeface="Quicksand"/>
              </a:rPr>
              <a:t> </a:t>
            </a:r>
            <a:r>
              <a:rPr lang="pt-BR" b="0" i="0" dirty="0">
                <a:solidFill>
                  <a:schemeClr val="tx2"/>
                </a:solidFill>
                <a:effectLst/>
                <a:latin typeface="Quicksand"/>
              </a:rPr>
              <a:t>Christian Braga / Greenpeace, 2025</a:t>
            </a:r>
            <a:endParaRPr lang="pt-B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42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802928"/>
          </a:xfrm>
        </p:spPr>
        <p:txBody>
          <a:bodyPr rtlCol="0"/>
          <a:lstStyle/>
          <a:p>
            <a:pPr rtl="0"/>
            <a:r>
              <a:rPr lang="pt-BR" dirty="0"/>
              <a:t>Objetivo Geral</a:t>
            </a:r>
          </a:p>
        </p:txBody>
      </p:sp>
      <p:sp>
        <p:nvSpPr>
          <p:cNvPr id="14" name="Espaço reservado para conteúdo 13"/>
          <p:cNvSpPr>
            <a:spLocks noGrp="1"/>
          </p:cNvSpPr>
          <p:nvPr>
            <p:ph idx="1"/>
          </p:nvPr>
        </p:nvSpPr>
        <p:spPr>
          <a:xfrm>
            <a:off x="1593436" y="1600200"/>
            <a:ext cx="9782801" cy="2260848"/>
          </a:xfrm>
        </p:spPr>
        <p:txBody>
          <a:bodyPr rtlCol="0">
            <a:normAutofit/>
          </a:bodyPr>
          <a:lstStyle/>
          <a:p>
            <a:pPr algn="just" rtl="0"/>
            <a:r>
              <a:rPr lang="pt-BR" dirty="0">
                <a:solidFill>
                  <a:schemeClr val="tx2"/>
                </a:solidFill>
              </a:rPr>
              <a:t>Aplicar a linguagem de programação Python para coleta, analisar e visualizar dados sobre, </a:t>
            </a:r>
            <a:r>
              <a:rPr lang="pt-BR" sz="2800" dirty="0">
                <a:solidFill>
                  <a:schemeClr val="tx2"/>
                </a:solidFill>
              </a:rPr>
              <a:t>Emergência Ambiental: Aumento no Desmatamento na Amazônia legal, </a:t>
            </a:r>
            <a:r>
              <a:rPr lang="pt-BR" dirty="0">
                <a:solidFill>
                  <a:schemeClr val="tx2"/>
                </a:solidFill>
              </a:rPr>
              <a:t>por meio da criação de gráficos informativos que possibilitem uma análise clara dos índices de desmatamento.</a:t>
            </a:r>
          </a:p>
        </p:txBody>
      </p:sp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60776E65-A4B6-F488-CE4F-0DBAF9455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pt-BR" noProof="0" smtClean="0"/>
              <a:t>3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48655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586904"/>
          </a:xfrm>
        </p:spPr>
        <p:txBody>
          <a:bodyPr rtlCol="0"/>
          <a:lstStyle/>
          <a:p>
            <a:pPr algn="ctr" rtl="0"/>
            <a:r>
              <a:rPr lang="pt-BR" dirty="0"/>
              <a:t>METODOLOGIA</a:t>
            </a:r>
          </a:p>
        </p:txBody>
      </p:sp>
      <p:graphicFrame>
        <p:nvGraphicFramePr>
          <p:cNvPr id="8" name="Espaço reservado para conteúdo 5" descr="Diagrama de lista de divisas vertical mostrando 3 grupos organizados um abaixo do outro com tarefas em tópicos em cada grupo">
            <a:extLst>
              <a:ext uri="{FF2B5EF4-FFF2-40B4-BE49-F238E27FC236}">
                <a16:creationId xmlns:a16="http://schemas.microsoft.com/office/drawing/2014/main" id="{2439A456-9A34-6D57-A264-075C9781199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567494553"/>
              </p:ext>
            </p:extLst>
          </p:nvPr>
        </p:nvGraphicFramePr>
        <p:xfrm>
          <a:off x="1593436" y="1268760"/>
          <a:ext cx="4891400" cy="5110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CaixaDeTexto 12">
            <a:extLst>
              <a:ext uri="{FF2B5EF4-FFF2-40B4-BE49-F238E27FC236}">
                <a16:creationId xmlns:a16="http://schemas.microsoft.com/office/drawing/2014/main" id="{522417FE-1CF8-09A7-CAFA-8CC336B32846}"/>
              </a:ext>
            </a:extLst>
          </p:cNvPr>
          <p:cNvSpPr txBox="1"/>
          <p:nvPr/>
        </p:nvSpPr>
        <p:spPr>
          <a:xfrm>
            <a:off x="6484836" y="5848287"/>
            <a:ext cx="51845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b="1" dirty="0">
                <a:solidFill>
                  <a:schemeClr val="tx2"/>
                </a:solidFill>
              </a:rPr>
              <a:t>Fonte:</a:t>
            </a:r>
            <a:r>
              <a:rPr lang="pt-BR" sz="1400" dirty="0">
                <a:solidFill>
                  <a:schemeClr val="tx2"/>
                </a:solidFill>
              </a:rPr>
              <a:t> Imagem gerada por IA (</a:t>
            </a:r>
            <a:r>
              <a:rPr lang="pt-BR" sz="1400" b="1" dirty="0">
                <a:solidFill>
                  <a:schemeClr val="tx2"/>
                </a:solidFill>
              </a:rPr>
              <a:t>DALL·E</a:t>
            </a:r>
            <a:r>
              <a:rPr lang="pt-BR" sz="1400" dirty="0">
                <a:solidFill>
                  <a:schemeClr val="tx2"/>
                </a:solidFill>
              </a:rPr>
              <a:t>), criada por ChatGPT - OpenAI, 2025.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26391B0-138F-8317-CB56-59F217A9D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pt-BR" noProof="0" smtClean="0"/>
              <a:t>4</a:t>
            </a:fld>
            <a:endParaRPr lang="pt-BR" noProof="0" dirty="0"/>
          </a:p>
        </p:txBody>
      </p:sp>
      <p:pic>
        <p:nvPicPr>
          <p:cNvPr id="7" name="Espaço Reservado para Conteúdo 6" descr="Desenho de personagem de jogo de vídeo game&#10;&#10;O conteúdo gerado por IA pode estar incorreto.">
            <a:extLst>
              <a:ext uri="{FF2B5EF4-FFF2-40B4-BE49-F238E27FC236}">
                <a16:creationId xmlns:a16="http://schemas.microsoft.com/office/drawing/2014/main" id="{ABFDB574-92CD-E2B1-A81A-B10AC7C5CBB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/>
          <a:stretch>
            <a:fillRect/>
          </a:stretch>
        </p:blipFill>
        <p:spPr>
          <a:xfrm>
            <a:off x="6670476" y="1268760"/>
            <a:ext cx="4572000" cy="4572000"/>
          </a:xfrm>
        </p:spPr>
      </p:pic>
    </p:spTree>
    <p:extLst>
      <p:ext uri="{BB962C8B-B14F-4D97-AF65-F5344CB8AC3E}">
        <p14:creationId xmlns:p14="http://schemas.microsoft.com/office/powerpoint/2010/main" val="259333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09ADBF-DE87-68DD-0DF9-4E618B516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Tela de jogo de vídeo game&#10;&#10;O conteúdo gerado por IA pode estar incorreto.">
            <a:extLst>
              <a:ext uri="{FF2B5EF4-FFF2-40B4-BE49-F238E27FC236}">
                <a16:creationId xmlns:a16="http://schemas.microsoft.com/office/drawing/2014/main" id="{E4D04B5A-EC14-26A8-6011-768CFC159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  <a:noFill/>
        </p:spPr>
      </p:pic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AA340EBF-88D5-391E-EE43-75BDF5E15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66796" y="6356351"/>
            <a:ext cx="609441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7DC1BBB0-96F0-4077-A278-0F3FB5C104D3}" type="slidenum">
              <a:rPr lang="pt-BR" noProof="0" smtClean="0"/>
              <a:pPr rtl="0">
                <a:spcAft>
                  <a:spcPts val="600"/>
                </a:spcAft>
              </a:pPr>
              <a:t>5</a:t>
            </a:fld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7747DD2B-B717-71BC-40FF-52E9DA958B97}"/>
              </a:ext>
            </a:extLst>
          </p:cNvPr>
          <p:cNvSpPr/>
          <p:nvPr/>
        </p:nvSpPr>
        <p:spPr>
          <a:xfrm>
            <a:off x="0" y="2420888"/>
            <a:ext cx="12188825" cy="2160240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6000" spc="-100" dirty="0">
                <a:solidFill>
                  <a:schemeClr val="tx2"/>
                </a:solidFill>
              </a:rPr>
              <a:t>ANÁLISE DOS RESULTADOS</a:t>
            </a:r>
            <a:endParaRPr lang="pt-BR" sz="6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482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802928"/>
          </a:xfrm>
        </p:spPr>
        <p:txBody>
          <a:bodyPr rtlCol="0"/>
          <a:lstStyle/>
          <a:p>
            <a:pPr rtl="0"/>
            <a:r>
              <a:rPr lang="pt-BR" dirty="0"/>
              <a:t>CÓDIGO 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A86052F7-CF9F-BF6A-47C0-AA127BA10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pt-BR" noProof="0" smtClean="0"/>
              <a:t>6</a:t>
            </a:fld>
            <a:endParaRPr lang="pt-BR" noProof="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3A2BD45-D4CD-BFDF-B06B-2F266DF7D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4694" y="1116391"/>
            <a:ext cx="8274214" cy="522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04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802928"/>
          </a:xfrm>
        </p:spPr>
        <p:txBody>
          <a:bodyPr rtlCol="0"/>
          <a:lstStyle/>
          <a:p>
            <a:pPr rtl="0"/>
            <a:r>
              <a:rPr lang="pt-BR" dirty="0"/>
              <a:t>VISUALIZAÇÃO DOS DADOS (GRÁFICO)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A618316-39CB-A864-68AD-0FD2F4BBDE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pt-BR" noProof="0" smtClean="0"/>
              <a:t>7</a:t>
            </a:fld>
            <a:endParaRPr lang="pt-BR" noProof="0" dirty="0"/>
          </a:p>
        </p:txBody>
      </p:sp>
      <p:pic>
        <p:nvPicPr>
          <p:cNvPr id="8" name="Imagem 7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583B63D3-49DF-3D1A-EC16-74C16544E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3892" y="1124744"/>
            <a:ext cx="10081120" cy="504056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8FD549D-4553-23A5-56FD-FC656E0C76C8}"/>
              </a:ext>
            </a:extLst>
          </p:cNvPr>
          <p:cNvSpPr txBox="1"/>
          <p:nvPr/>
        </p:nvSpPr>
        <p:spPr>
          <a:xfrm>
            <a:off x="5518348" y="6190067"/>
            <a:ext cx="6092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800" b="1" dirty="0">
                <a:solidFill>
                  <a:schemeClr val="tx2"/>
                </a:solidFill>
              </a:rPr>
              <a:t>Fonte: </a:t>
            </a:r>
            <a:r>
              <a:rPr lang="pt-BR" sz="1800" dirty="0">
                <a:solidFill>
                  <a:schemeClr val="tx2"/>
                </a:solidFill>
              </a:rPr>
              <a:t>IMAZON, 2025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92861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22404" y="260648"/>
            <a:ext cx="3293422" cy="648072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tx2"/>
                </a:solidFill>
              </a:rPr>
              <a:t>Conclusão</a:t>
            </a:r>
          </a:p>
        </p:txBody>
      </p:sp>
      <p:sp>
        <p:nvSpPr>
          <p:cNvPr id="7" name="Espaço reservado para texto 6"/>
          <p:cNvSpPr>
            <a:spLocks noGrp="1"/>
          </p:cNvSpPr>
          <p:nvPr>
            <p:ph type="body" sz="half" idx="2"/>
          </p:nvPr>
        </p:nvSpPr>
        <p:spPr>
          <a:xfrm>
            <a:off x="4726260" y="1412776"/>
            <a:ext cx="6793993" cy="4343400"/>
          </a:xfrm>
        </p:spPr>
        <p:txBody>
          <a:bodyPr rtlCol="0">
            <a:normAutofit/>
          </a:bodyPr>
          <a:lstStyle/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2"/>
                </a:solidFill>
              </a:rPr>
              <a:t>Portanto, os códigos utilizados em Python demonstraram ser eficazes na análise de dados sobre o desmatamento. Dessa forma, foi possível atingir os resultados esperados. </a:t>
            </a:r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tx2"/>
                </a:solidFill>
              </a:rPr>
              <a:t>Apesar do  Desmatamento ainda ser  uma ameaça para a preservação dos biomas brasileiros, em 2023 foi registrado uma queda em seu índice, um resultado animador da sua diminuição que contribui para a conscientização e futuras tomadas de decisão.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407EE5D-083B-F109-CACB-A51E24913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pt-BR" noProof="0" smtClean="0"/>
              <a:t>8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61415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93436" y="177801"/>
            <a:ext cx="9782801" cy="802928"/>
          </a:xfrm>
        </p:spPr>
        <p:txBody>
          <a:bodyPr rtlCol="0"/>
          <a:lstStyle/>
          <a:p>
            <a:pPr algn="ctr" rtl="0"/>
            <a:r>
              <a:rPr lang="pt-BR" dirty="0"/>
              <a:t> FONTE DOS DADOS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E5D2270-D504-1676-8B48-3D5F083FC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>
                <a:solidFill>
                  <a:schemeClr val="tx2"/>
                </a:solidFill>
              </a:rPr>
              <a:t>Os dados utilizados foram tratados e visualizados com Python.</a:t>
            </a:r>
          </a:p>
          <a:p>
            <a:pPr algn="just"/>
            <a:r>
              <a:rPr lang="pt-BR" dirty="0">
                <a:solidFill>
                  <a:schemeClr val="tx2"/>
                </a:solidFill>
              </a:rPr>
              <a:t>IMAZON. </a:t>
            </a:r>
            <a:r>
              <a:rPr lang="pt-BR" b="1" dirty="0">
                <a:solidFill>
                  <a:schemeClr val="tx2"/>
                </a:solidFill>
              </a:rPr>
              <a:t>Ano de 2025 começa com aumento de 68% no desmatamento da Amazônia</a:t>
            </a:r>
            <a:r>
              <a:rPr lang="pt-BR" dirty="0">
                <a:solidFill>
                  <a:schemeClr val="tx2"/>
                </a:solidFill>
              </a:rPr>
              <a:t>. 2025. Disponível em: </a:t>
            </a:r>
            <a:r>
              <a:rPr lang="pt-BR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https://imazon.org.br/imprensa/ano-de-2025-comeca-com-aumento-de-68-no-desmatamento-da-amazonia/</a:t>
            </a:r>
            <a:r>
              <a:rPr lang="pt-BR" dirty="0">
                <a:solidFill>
                  <a:schemeClr val="tx2"/>
                </a:solidFill>
              </a:rPr>
              <a:t>.</a:t>
            </a:r>
            <a:r>
              <a:rPr lang="pt-BR" dirty="0"/>
              <a:t> </a:t>
            </a:r>
            <a:r>
              <a:rPr lang="pt-BR" dirty="0">
                <a:solidFill>
                  <a:schemeClr val="tx2"/>
                </a:solidFill>
              </a:rPr>
              <a:t>Acesso em: 27 mar. 2025.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BCC8114-A7A3-525C-FC5F-9E1BC7975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DC1BBB0-96F0-4077-A278-0F3FB5C104D3}" type="slidenum">
              <a:rPr lang="pt-BR" noProof="0" smtClean="0"/>
              <a:t>9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7191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atemática 16: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057_TF02787947.potx" id="{F6616D8B-E49F-43FC-919C-EA67C56073C6}" vid="{41E3CBBC-B989-484B-85AF-2EEA8BFB5111}"/>
    </a:ext>
  </a:extLst>
</a:theme>
</file>

<file path=ppt/theme/theme2.xml><?xml version="1.0" encoding="utf-8"?>
<a:theme xmlns:a="http://schemas.openxmlformats.org/drawingml/2006/main" name="Tema do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matemática com Pi (widescreen)</Template>
  <TotalTime>948</TotalTime>
  <Words>513</Words>
  <Application>Microsoft Office PowerPoint</Application>
  <PresentationFormat>Personalizar</PresentationFormat>
  <Paragraphs>58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Euphemia</vt:lpstr>
      <vt:lpstr>Quicksand</vt:lpstr>
      <vt:lpstr>Matemática 16:9</vt:lpstr>
      <vt:lpstr>Titulo: Emergência Ambiental: Aumento no Desmatamento na Amazônia legal </vt:lpstr>
      <vt:lpstr>INTRODUÇÃO</vt:lpstr>
      <vt:lpstr>Objetivo Geral</vt:lpstr>
      <vt:lpstr>METODOLOGIA</vt:lpstr>
      <vt:lpstr>Apresentação do PowerPoint</vt:lpstr>
      <vt:lpstr>CÓDIGO </vt:lpstr>
      <vt:lpstr>VISUALIZAÇÃO DOS DADOS (GRÁFICO)</vt:lpstr>
      <vt:lpstr>Conclusão</vt:lpstr>
      <vt:lpstr> FONTE DOS DADOS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N-PYTHON</dc:creator>
  <cp:lastModifiedBy>N-PYTHON</cp:lastModifiedBy>
  <cp:revision>47</cp:revision>
  <dcterms:created xsi:type="dcterms:W3CDTF">2025-03-24T23:28:16Z</dcterms:created>
  <dcterms:modified xsi:type="dcterms:W3CDTF">2025-03-28T00:42:01Z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